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77" r:id="rId3"/>
    <p:sldId id="267" r:id="rId4"/>
    <p:sldId id="279" r:id="rId5"/>
    <p:sldId id="280" r:id="rId6"/>
    <p:sldId id="284" r:id="rId7"/>
    <p:sldId id="317" r:id="rId8"/>
    <p:sldId id="290" r:id="rId9"/>
    <p:sldId id="295" r:id="rId10"/>
    <p:sldId id="306" r:id="rId11"/>
    <p:sldId id="308" r:id="rId12"/>
    <p:sldId id="289" r:id="rId13"/>
    <p:sldId id="318" r:id="rId14"/>
    <p:sldId id="311" r:id="rId15"/>
    <p:sldId id="316" r:id="rId16"/>
    <p:sldId id="326" r:id="rId17"/>
    <p:sldId id="321" r:id="rId18"/>
    <p:sldId id="319" r:id="rId19"/>
    <p:sldId id="320" r:id="rId20"/>
    <p:sldId id="312" r:id="rId21"/>
    <p:sldId id="313" r:id="rId22"/>
    <p:sldId id="322" r:id="rId23"/>
    <p:sldId id="323" r:id="rId24"/>
    <p:sldId id="324" r:id="rId25"/>
    <p:sldId id="325" r:id="rId26"/>
    <p:sldId id="296" r:id="rId27"/>
    <p:sldId id="327" r:id="rId28"/>
    <p:sldId id="304" r:id="rId29"/>
    <p:sldId id="271" r:id="rId30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1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3A7E5-EBE3-44CF-B555-1AE9709ABCC7}" type="doc">
      <dgm:prSet loTypeId="urn:microsoft.com/office/officeart/2005/8/layout/arrow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2365785-17FA-4DC4-B937-E49AFC958A15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30% </a:t>
          </a:r>
          <a:r>
            <a:rPr lang="ru-RU" dirty="0" smtClean="0">
              <a:latin typeface="+mj-lt"/>
            </a:rPr>
            <a:t>прироста сбыта продукции дает создание собственных туристских комплексов   </a:t>
          </a:r>
          <a:endParaRPr lang="ru-RU" dirty="0">
            <a:latin typeface="+mj-lt"/>
          </a:endParaRPr>
        </a:p>
      </dgm:t>
    </dgm:pt>
    <dgm:pt modelId="{8C7017FA-53F3-4EDE-B04B-F212D8D96B25}" type="parTrans" cxnId="{2FBF6EC2-21BE-49B8-A5A5-EE51DD408A52}">
      <dgm:prSet/>
      <dgm:spPr/>
      <dgm:t>
        <a:bodyPr/>
        <a:lstStyle/>
        <a:p>
          <a:endParaRPr lang="ru-RU"/>
        </a:p>
      </dgm:t>
    </dgm:pt>
    <dgm:pt modelId="{60CF4C7F-088E-4D07-9D45-6386D8DCC51E}" type="sibTrans" cxnId="{2FBF6EC2-21BE-49B8-A5A5-EE51DD408A52}">
      <dgm:prSet/>
      <dgm:spPr/>
      <dgm:t>
        <a:bodyPr/>
        <a:lstStyle/>
        <a:p>
          <a:endParaRPr lang="ru-RU"/>
        </a:p>
      </dgm:t>
    </dgm:pt>
    <dgm:pt modelId="{E81A6AD8-7B05-4237-8D6E-08C5D7622435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10% </a:t>
          </a:r>
          <a:r>
            <a:rPr lang="ru-RU" dirty="0" smtClean="0">
              <a:latin typeface="+mj-lt"/>
            </a:rPr>
            <a:t>разработали план развития туристско-экскурсионной деятельности на перспективу</a:t>
          </a:r>
          <a:endParaRPr lang="ru-RU" dirty="0">
            <a:latin typeface="+mj-lt"/>
          </a:endParaRPr>
        </a:p>
      </dgm:t>
    </dgm:pt>
    <dgm:pt modelId="{B0423ACB-EBC3-4A94-9966-477C8F411A25}" type="parTrans" cxnId="{6A9E8BDC-B1D6-42D9-B9AB-773EB1FCF15D}">
      <dgm:prSet/>
      <dgm:spPr/>
      <dgm:t>
        <a:bodyPr/>
        <a:lstStyle/>
        <a:p>
          <a:endParaRPr lang="ru-RU"/>
        </a:p>
      </dgm:t>
    </dgm:pt>
    <dgm:pt modelId="{E13B6D2F-AFD5-4885-9695-30B7734D65C0}" type="sibTrans" cxnId="{6A9E8BDC-B1D6-42D9-B9AB-773EB1FCF15D}">
      <dgm:prSet/>
      <dgm:spPr/>
      <dgm:t>
        <a:bodyPr/>
        <a:lstStyle/>
        <a:p>
          <a:endParaRPr lang="ru-RU"/>
        </a:p>
      </dgm:t>
    </dgm:pt>
    <dgm:pt modelId="{925694E9-230C-458B-871A-B868372EB115}">
      <dgm:prSet phldrT="[Текст]"/>
      <dgm:spPr/>
      <dgm:t>
        <a:bodyPr/>
        <a:lstStyle/>
        <a:p>
          <a:endParaRPr lang="ru-RU"/>
        </a:p>
      </dgm:t>
    </dgm:pt>
    <dgm:pt modelId="{C22A6655-274E-4B98-A071-E2A3F3DFB7E0}" type="parTrans" cxnId="{B91D043A-5F6B-4442-9FFE-2DF9CA8D0645}">
      <dgm:prSet/>
      <dgm:spPr/>
      <dgm:t>
        <a:bodyPr/>
        <a:lstStyle/>
        <a:p>
          <a:endParaRPr lang="ru-RU"/>
        </a:p>
      </dgm:t>
    </dgm:pt>
    <dgm:pt modelId="{B2F8E120-12E9-4649-A169-7037CCB14081}" type="sibTrans" cxnId="{B91D043A-5F6B-4442-9FFE-2DF9CA8D0645}">
      <dgm:prSet/>
      <dgm:spPr/>
      <dgm:t>
        <a:bodyPr/>
        <a:lstStyle/>
        <a:p>
          <a:endParaRPr lang="ru-RU"/>
        </a:p>
      </dgm:t>
    </dgm:pt>
    <dgm:pt modelId="{07CBBC20-98AC-4BAF-BA10-E83CBA977DBF}">
      <dgm:prSet phldrT="[Текст]"/>
      <dgm:spPr/>
      <dgm:t>
        <a:bodyPr/>
        <a:lstStyle/>
        <a:p>
          <a:endParaRPr lang="ru-RU"/>
        </a:p>
      </dgm:t>
    </dgm:pt>
    <dgm:pt modelId="{162E55A2-C04D-4826-8502-25399C0C731F}" type="parTrans" cxnId="{40AD72AC-330D-47FA-B72C-36CE94B92DD3}">
      <dgm:prSet/>
      <dgm:spPr/>
      <dgm:t>
        <a:bodyPr/>
        <a:lstStyle/>
        <a:p>
          <a:endParaRPr lang="ru-RU"/>
        </a:p>
      </dgm:t>
    </dgm:pt>
    <dgm:pt modelId="{9610DB97-1093-48F3-A564-FB9778886C43}" type="sibTrans" cxnId="{40AD72AC-330D-47FA-B72C-36CE94B92DD3}">
      <dgm:prSet/>
      <dgm:spPr/>
      <dgm:t>
        <a:bodyPr/>
        <a:lstStyle/>
        <a:p>
          <a:endParaRPr lang="ru-RU"/>
        </a:p>
      </dgm:t>
    </dgm:pt>
    <dgm:pt modelId="{4909AFE1-0DA0-4907-8B45-C8BEA2B6F176}" type="pres">
      <dgm:prSet presAssocID="{47A3A7E5-EBE3-44CF-B555-1AE9709ABCC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55780A-FB20-4D06-BCFB-7F24EF407142}" type="pres">
      <dgm:prSet presAssocID="{47A3A7E5-EBE3-44CF-B555-1AE9709ABCC7}" presName="divider" presStyleLbl="fgShp" presStyleIdx="0" presStyleCnt="1"/>
      <dgm:spPr>
        <a:solidFill>
          <a:srgbClr val="FFC000"/>
        </a:solidFill>
        <a:ln>
          <a:noFill/>
        </a:ln>
      </dgm:spPr>
      <dgm:t>
        <a:bodyPr/>
        <a:lstStyle/>
        <a:p>
          <a:endParaRPr lang="ru-RU"/>
        </a:p>
      </dgm:t>
    </dgm:pt>
    <dgm:pt modelId="{60CD4A4E-0812-4D2A-9911-36A363285540}" type="pres">
      <dgm:prSet presAssocID="{A2365785-17FA-4DC4-B937-E49AFC958A15}" presName="downArrow" presStyleLbl="node1" presStyleIdx="0" presStyleCnt="2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CE5E72B-C5F0-4D01-B175-4D3E8EB3CBD4}" type="pres">
      <dgm:prSet presAssocID="{A2365785-17FA-4DC4-B937-E49AFC958A15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F39B6-9C13-4719-A87F-6EEB8708E89E}" type="pres">
      <dgm:prSet presAssocID="{E81A6AD8-7B05-4237-8D6E-08C5D7622435}" presName="upArrow" presStyleLbl="node1" presStyleIdx="1" presStyleCnt="2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4225485B-4383-43E6-B566-33AD9BE56A7E}" type="pres">
      <dgm:prSet presAssocID="{E81A6AD8-7B05-4237-8D6E-08C5D7622435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76F48-61ED-4154-A53C-D4A6214B0783}" type="presOf" srcId="{A2365785-17FA-4DC4-B937-E49AFC958A15}" destId="{2CE5E72B-C5F0-4D01-B175-4D3E8EB3CBD4}" srcOrd="0" destOrd="0" presId="urn:microsoft.com/office/officeart/2005/8/layout/arrow3"/>
    <dgm:cxn modelId="{40AD72AC-330D-47FA-B72C-36CE94B92DD3}" srcId="{47A3A7E5-EBE3-44CF-B555-1AE9709ABCC7}" destId="{07CBBC20-98AC-4BAF-BA10-E83CBA977DBF}" srcOrd="3" destOrd="0" parTransId="{162E55A2-C04D-4826-8502-25399C0C731F}" sibTransId="{9610DB97-1093-48F3-A564-FB9778886C43}"/>
    <dgm:cxn modelId="{2FBF6EC2-21BE-49B8-A5A5-EE51DD408A52}" srcId="{47A3A7E5-EBE3-44CF-B555-1AE9709ABCC7}" destId="{A2365785-17FA-4DC4-B937-E49AFC958A15}" srcOrd="0" destOrd="0" parTransId="{8C7017FA-53F3-4EDE-B04B-F212D8D96B25}" sibTransId="{60CF4C7F-088E-4D07-9D45-6386D8DCC51E}"/>
    <dgm:cxn modelId="{7E44AFBC-8EE2-474A-8CE2-01AE27D59FE1}" type="presOf" srcId="{E81A6AD8-7B05-4237-8D6E-08C5D7622435}" destId="{4225485B-4383-43E6-B566-33AD9BE56A7E}" srcOrd="0" destOrd="0" presId="urn:microsoft.com/office/officeart/2005/8/layout/arrow3"/>
    <dgm:cxn modelId="{B91D043A-5F6B-4442-9FFE-2DF9CA8D0645}" srcId="{47A3A7E5-EBE3-44CF-B555-1AE9709ABCC7}" destId="{925694E9-230C-458B-871A-B868372EB115}" srcOrd="2" destOrd="0" parTransId="{C22A6655-274E-4B98-A071-E2A3F3DFB7E0}" sibTransId="{B2F8E120-12E9-4649-A169-7037CCB14081}"/>
    <dgm:cxn modelId="{6A9E8BDC-B1D6-42D9-B9AB-773EB1FCF15D}" srcId="{47A3A7E5-EBE3-44CF-B555-1AE9709ABCC7}" destId="{E81A6AD8-7B05-4237-8D6E-08C5D7622435}" srcOrd="1" destOrd="0" parTransId="{B0423ACB-EBC3-4A94-9966-477C8F411A25}" sibTransId="{E13B6D2F-AFD5-4885-9695-30B7734D65C0}"/>
    <dgm:cxn modelId="{04B1B7EC-97EA-4E8C-827A-579B29FEDCA0}" type="presOf" srcId="{47A3A7E5-EBE3-44CF-B555-1AE9709ABCC7}" destId="{4909AFE1-0DA0-4907-8B45-C8BEA2B6F176}" srcOrd="0" destOrd="0" presId="urn:microsoft.com/office/officeart/2005/8/layout/arrow3"/>
    <dgm:cxn modelId="{E3655F06-9504-4866-87AA-BDDB60E535FD}" type="presParOf" srcId="{4909AFE1-0DA0-4907-8B45-C8BEA2B6F176}" destId="{F755780A-FB20-4D06-BCFB-7F24EF407142}" srcOrd="0" destOrd="0" presId="urn:microsoft.com/office/officeart/2005/8/layout/arrow3"/>
    <dgm:cxn modelId="{C46F105D-EBA7-44AC-887C-8D876F99FF37}" type="presParOf" srcId="{4909AFE1-0DA0-4907-8B45-C8BEA2B6F176}" destId="{60CD4A4E-0812-4D2A-9911-36A363285540}" srcOrd="1" destOrd="0" presId="urn:microsoft.com/office/officeart/2005/8/layout/arrow3"/>
    <dgm:cxn modelId="{B0EF9244-3384-484F-8941-BF34EA305D07}" type="presParOf" srcId="{4909AFE1-0DA0-4907-8B45-C8BEA2B6F176}" destId="{2CE5E72B-C5F0-4D01-B175-4D3E8EB3CBD4}" srcOrd="2" destOrd="0" presId="urn:microsoft.com/office/officeart/2005/8/layout/arrow3"/>
    <dgm:cxn modelId="{EEEE3ACF-DE06-41D1-923A-81ADB3F913FE}" type="presParOf" srcId="{4909AFE1-0DA0-4907-8B45-C8BEA2B6F176}" destId="{F08F39B6-9C13-4719-A87F-6EEB8708E89E}" srcOrd="3" destOrd="0" presId="urn:microsoft.com/office/officeart/2005/8/layout/arrow3"/>
    <dgm:cxn modelId="{B67A7FE6-BA87-41DA-8EC0-283B5BE01583}" type="presParOf" srcId="{4909AFE1-0DA0-4907-8B45-C8BEA2B6F176}" destId="{4225485B-4383-43E6-B566-33AD9BE56A7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5780A-FB20-4D06-BCFB-7F24EF407142}">
      <dsp:nvSpPr>
        <dsp:cNvPr id="0" name=""/>
        <dsp:cNvSpPr/>
      </dsp:nvSpPr>
      <dsp:spPr>
        <a:xfrm rot="21300000">
          <a:off x="21073" y="1820562"/>
          <a:ext cx="6825182" cy="781586"/>
        </a:xfrm>
        <a:prstGeom prst="mathMinus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D4A4E-0812-4D2A-9911-36A363285540}">
      <dsp:nvSpPr>
        <dsp:cNvPr id="0" name=""/>
        <dsp:cNvSpPr/>
      </dsp:nvSpPr>
      <dsp:spPr>
        <a:xfrm>
          <a:off x="824079" y="221135"/>
          <a:ext cx="2060199" cy="1769084"/>
        </a:xfrm>
        <a:prstGeom prst="downArrow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5E72B-C5F0-4D01-B175-4D3E8EB3CBD4}">
      <dsp:nvSpPr>
        <dsp:cNvPr id="0" name=""/>
        <dsp:cNvSpPr/>
      </dsp:nvSpPr>
      <dsp:spPr>
        <a:xfrm>
          <a:off x="3639684" y="0"/>
          <a:ext cx="2197545" cy="1857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30% </a:t>
          </a:r>
          <a:r>
            <a:rPr lang="ru-RU" sz="1800" kern="1200" dirty="0" smtClean="0">
              <a:latin typeface="+mj-lt"/>
            </a:rPr>
            <a:t>прироста сбыта продукции дает создание собственных туристских комплексов   </a:t>
          </a:r>
          <a:endParaRPr lang="ru-RU" sz="1800" kern="1200" dirty="0">
            <a:latin typeface="+mj-lt"/>
          </a:endParaRPr>
        </a:p>
      </dsp:txBody>
      <dsp:txXfrm>
        <a:off x="3639684" y="0"/>
        <a:ext cx="2197545" cy="1857538"/>
      </dsp:txXfrm>
    </dsp:sp>
    <dsp:sp modelId="{F08F39B6-9C13-4719-A87F-6EEB8708E89E}">
      <dsp:nvSpPr>
        <dsp:cNvPr id="0" name=""/>
        <dsp:cNvSpPr/>
      </dsp:nvSpPr>
      <dsp:spPr>
        <a:xfrm>
          <a:off x="3983051" y="2432491"/>
          <a:ext cx="2060199" cy="1769084"/>
        </a:xfrm>
        <a:prstGeom prst="upArrow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5485B-4383-43E6-B566-33AD9BE56A7E}">
      <dsp:nvSpPr>
        <dsp:cNvPr id="0" name=""/>
        <dsp:cNvSpPr/>
      </dsp:nvSpPr>
      <dsp:spPr>
        <a:xfrm>
          <a:off x="1030099" y="2565172"/>
          <a:ext cx="2197545" cy="1857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10% </a:t>
          </a:r>
          <a:r>
            <a:rPr lang="ru-RU" sz="1800" kern="1200" dirty="0" smtClean="0">
              <a:latin typeface="+mj-lt"/>
            </a:rPr>
            <a:t>разработали план развития туристско-экскурсионной деятельности на перспективу</a:t>
          </a:r>
          <a:endParaRPr lang="ru-RU" sz="1800" kern="1200" dirty="0">
            <a:latin typeface="+mj-lt"/>
          </a:endParaRPr>
        </a:p>
      </dsp:txBody>
      <dsp:txXfrm>
        <a:off x="1030099" y="2565172"/>
        <a:ext cx="2197545" cy="1857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pPr/>
              <a:t>13.12.2017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pPr/>
              <a:t>13.12.2017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3555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 с фотографией и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6214534" y="2265363"/>
            <a:ext cx="5503333" cy="609832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000"/>
              </a:lnSpc>
              <a:spcBef>
                <a:spcPts val="0"/>
              </a:spcBef>
              <a:defRPr sz="1600"/>
            </a:lvl1pPr>
            <a:lvl2pPr defTabSz="900112">
              <a:lnSpc>
                <a:spcPts val="2000"/>
              </a:lnSpc>
              <a:spcBef>
                <a:spcPts val="0"/>
              </a:spcBef>
              <a:defRPr sz="1600"/>
            </a:lvl2pPr>
            <a:lvl3pPr defTabSz="900112">
              <a:lnSpc>
                <a:spcPts val="2000"/>
              </a:lnSpc>
              <a:spcBef>
                <a:spcPts val="0"/>
              </a:spcBef>
              <a:defRPr sz="1600"/>
            </a:lvl3pPr>
            <a:lvl4pPr defTabSz="900112">
              <a:lnSpc>
                <a:spcPts val="2000"/>
              </a:lnSpc>
              <a:spcBef>
                <a:spcPts val="0"/>
              </a:spcBef>
              <a:defRPr sz="1600"/>
            </a:lvl4pPr>
            <a:lvl5pPr defTabSz="900112">
              <a:lnSpc>
                <a:spcPts val="2000"/>
              </a:lnSpc>
              <a:spcBef>
                <a:spcPts val="0"/>
              </a:spcBef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479999" y="1044000"/>
            <a:ext cx="11237869" cy="1221364"/>
          </a:xfrm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4019449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713678"/>
            <a:ext cx="10210800" cy="31446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dirty="0" smtClean="0"/>
              <a:t>Новые возможности предприятий НХП в сфере туризма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514A4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514A4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</a:br>
            <a:r>
              <a:rPr lang="ru-RU" sz="2800" i="1" dirty="0" smtClean="0">
                <a:solidFill>
                  <a:srgbClr val="514A4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«Федеральная </a:t>
            </a:r>
            <a:r>
              <a:rPr lang="ru-RU" sz="2800" i="1" dirty="0">
                <a:solidFill>
                  <a:srgbClr val="514A4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целевая программа развития внутреннего и въездного туризма (2019 - 2025</a:t>
            </a:r>
            <a:r>
              <a:rPr lang="ru-RU" sz="2800" i="1" dirty="0" smtClean="0">
                <a:solidFill>
                  <a:srgbClr val="514A4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)» </a:t>
            </a:r>
            <a:r>
              <a:rPr lang="ru-RU" sz="2800" i="1" dirty="0">
                <a:solidFill>
                  <a:srgbClr val="514A4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- новые возможности для предприятий </a:t>
            </a:r>
            <a:r>
              <a:rPr lang="ru-RU" sz="2800" i="1" dirty="0" smtClean="0">
                <a:solidFill>
                  <a:srgbClr val="514A4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НХП</a:t>
            </a:r>
            <a:endParaRPr lang="ru-RU" sz="2800" b="1" i="1" baseline="0" dirty="0">
              <a:solidFill>
                <a:srgbClr val="514A40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4159405"/>
            <a:ext cx="10058400" cy="1566792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000" b="1" i="0" baseline="0" dirty="0" smtClean="0">
                <a:solidFill>
                  <a:srgbClr val="A85229"/>
                </a:solidFill>
              </a:rPr>
              <a:t>Платонова Наталья Алексеевна, проректор Российского</a:t>
            </a:r>
            <a:r>
              <a:rPr lang="ru-RU" sz="2000" b="1" i="0" dirty="0" smtClean="0">
                <a:solidFill>
                  <a:srgbClr val="A85229"/>
                </a:solidFill>
              </a:rPr>
              <a:t> государственного университета туризма и  сервиса</a:t>
            </a:r>
            <a:endParaRPr lang="ru-RU" sz="2000" b="1" i="0" baseline="0" dirty="0">
              <a:solidFill>
                <a:srgbClr val="A852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58262"/>
            <a:ext cx="9601200" cy="136573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При разработке Программы на перспективный период 2019-2025 годов заложены следующие принципы </a:t>
            </a:r>
            <a:r>
              <a:rPr lang="ru-RU" sz="2200" i="1" dirty="0" smtClean="0"/>
              <a:t>(проект Концепции программы):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248936"/>
            <a:ext cx="9601200" cy="4694663"/>
          </a:xfrm>
        </p:spPr>
        <p:txBody>
          <a:bodyPr numCol="2">
            <a:normAutofit fontScale="92500" lnSpcReduction="20000"/>
          </a:bodyPr>
          <a:lstStyle/>
          <a:p>
            <a:r>
              <a:rPr lang="ru-RU" dirty="0" smtClean="0"/>
              <a:t>1.	Формирование стратегического географического каркаса</a:t>
            </a:r>
          </a:p>
          <a:p>
            <a:r>
              <a:rPr lang="ru-RU" dirty="0" smtClean="0"/>
              <a:t>2.	Сохранение принципов государственно-частного партнерства</a:t>
            </a:r>
          </a:p>
          <a:p>
            <a:r>
              <a:rPr lang="ru-RU" dirty="0" smtClean="0"/>
              <a:t>3.	Совершенствование процедуры контроля и мониторинга, а также более широкое вовлечение представителей общественных организаций в механизмы контроля на всех этапах реализации Программы</a:t>
            </a:r>
          </a:p>
          <a:p>
            <a:r>
              <a:rPr lang="ru-RU" dirty="0" smtClean="0"/>
              <a:t>4.	Совершенствование порядка отбора  инвестиционных проектов, </a:t>
            </a:r>
          </a:p>
          <a:p>
            <a:r>
              <a:rPr lang="ru-RU" dirty="0" smtClean="0"/>
              <a:t>5.	Связь мероприятий данной Программы с другими государственными программами Российской Федерации в рамках территориального планирования.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6.</a:t>
            </a:r>
            <a:r>
              <a:rPr lang="ru-RU" sz="2400" dirty="0" smtClean="0">
                <a:solidFill>
                  <a:schemeClr val="accent1"/>
                </a:solidFill>
              </a:rPr>
              <a:t>	</a:t>
            </a:r>
            <a:r>
              <a:rPr lang="ru-RU" sz="2400" b="1" dirty="0" smtClean="0">
                <a:solidFill>
                  <a:schemeClr val="accent1"/>
                </a:solidFill>
              </a:rPr>
              <a:t>Использование потенциала мест традиционного бытования народных художественных промыслов при реализации региональных проектов, которые будут способствовать развитию перспективных туристских направлений (</a:t>
            </a:r>
            <a:r>
              <a:rPr lang="ru-RU" sz="2400" b="1" dirty="0" err="1" smtClean="0">
                <a:solidFill>
                  <a:schemeClr val="accent1"/>
                </a:solidFill>
              </a:rPr>
              <a:t>дестинаций</a:t>
            </a:r>
            <a:r>
              <a:rPr lang="ru-RU" sz="2400" b="1" dirty="0" smtClean="0">
                <a:solidFill>
                  <a:schemeClr val="accent1"/>
                </a:solidFill>
              </a:rPr>
              <a:t>).</a:t>
            </a:r>
          </a:p>
          <a:p>
            <a:r>
              <a:rPr lang="ru-RU" dirty="0" smtClean="0"/>
              <a:t>7.	Совершенствование механизмов взаимодействия с инвесторами на всех этапах реализации Программы.</a:t>
            </a:r>
          </a:p>
          <a:p>
            <a:r>
              <a:rPr lang="ru-RU" dirty="0" smtClean="0"/>
              <a:t>8. Повышение уровня внедрения </a:t>
            </a:r>
            <a:r>
              <a:rPr lang="ru-RU" dirty="0" err="1" smtClean="0"/>
              <a:t>безбарьерной</a:t>
            </a:r>
            <a:r>
              <a:rPr lang="ru-RU" dirty="0" smtClean="0"/>
              <a:t> среды на объектах туристской индустрии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342292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Государственно-частное партнерство в рамках ФЦП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468708" cy="411797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2400" dirty="0" smtClean="0"/>
              <a:t>    </a:t>
            </a:r>
            <a:r>
              <a:rPr lang="ru-RU" sz="3200" dirty="0" smtClean="0"/>
              <a:t>Основной инструмент, способствующий повышению привлекательности </a:t>
            </a:r>
            <a:r>
              <a:rPr lang="ru-RU" sz="3200" dirty="0" err="1" smtClean="0"/>
              <a:t>туротрасли</a:t>
            </a:r>
            <a:r>
              <a:rPr lang="ru-RU" sz="3200" dirty="0" smtClean="0"/>
              <a:t> как объекта для частных инвестиций. На каждые 2,3 рубля </a:t>
            </a:r>
            <a:r>
              <a:rPr lang="ru-RU" sz="3200" dirty="0"/>
              <a:t>внебюджетных инвестиционных </a:t>
            </a:r>
            <a:r>
              <a:rPr lang="ru-RU" sz="3200" dirty="0" smtClean="0"/>
              <a:t>вложений</a:t>
            </a:r>
            <a:r>
              <a:rPr lang="ru-RU" sz="3200" dirty="0"/>
              <a:t> </a:t>
            </a:r>
            <a:r>
              <a:rPr lang="ru-RU" sz="3200" dirty="0" smtClean="0"/>
              <a:t>приходится один рубль средств федерального бюджета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r>
              <a:rPr lang="ru-RU" dirty="0"/>
              <a:t>Программы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Целью Программы является достижение вклада туризма в ВВП Российской Федерации в размере 5%. Достижение указанной цели возможно только при обеспечении роста объемов услуг внутреннего и въездного туризма темпами, опережающими в 2 раза темп рост экономики Российской </a:t>
            </a:r>
            <a:r>
              <a:rPr lang="ru-RU" sz="3200" dirty="0" smtClean="0"/>
              <a:t>Федерации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0755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524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Достижение цели Программы будет обеспечиваться решением следующих основных задач</a:t>
            </a:r>
            <a:r>
              <a:rPr lang="ru-RU" sz="2700" i="1" dirty="0" smtClean="0"/>
              <a:t> </a:t>
            </a:r>
            <a:r>
              <a:rPr lang="ru-RU" sz="2200" i="1" dirty="0" smtClean="0"/>
              <a:t>(проект Концепции программы):</a:t>
            </a:r>
            <a:r>
              <a:rPr lang="ru-RU" sz="2700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182029"/>
            <a:ext cx="9601200" cy="4761571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1. Комплексное развитие туристской и обеспечивающей инфраструктуры туристских кластеров в соответствии со специализацией приоритетных туристских </a:t>
            </a:r>
            <a:r>
              <a:rPr lang="ru-RU" sz="2400" b="1" dirty="0" smtClean="0">
                <a:solidFill>
                  <a:schemeClr val="accent1"/>
                </a:solidFill>
              </a:rPr>
              <a:t>направлений</a:t>
            </a:r>
            <a:endParaRPr lang="ru-RU" sz="2400" b="1" dirty="0">
              <a:solidFill>
                <a:schemeClr val="accent1"/>
              </a:solidFill>
            </a:endParaRPr>
          </a:p>
          <a:p>
            <a:r>
              <a:rPr lang="ru-RU" sz="2400" dirty="0"/>
              <a:t>2. Развитие отраслевой системы подготовки и повышения квалификации специалистов индустрии туризма, формирующих кадровый потенциал для комплексного решения проблем качества туристских </a:t>
            </a:r>
            <a:r>
              <a:rPr lang="ru-RU" sz="2400" dirty="0" smtClean="0"/>
              <a:t>услуг</a:t>
            </a:r>
            <a:endParaRPr lang="ru-RU" sz="2400" dirty="0"/>
          </a:p>
          <a:p>
            <a:r>
              <a:rPr lang="ru-RU" sz="2400" b="1" dirty="0">
                <a:solidFill>
                  <a:schemeClr val="accent1"/>
                </a:solidFill>
              </a:rPr>
              <a:t>3. Продвижение туристского продукта Российской Федерации и повышение информированности о нем на мировом и внутреннем туристских </a:t>
            </a:r>
            <a:r>
              <a:rPr lang="ru-RU" sz="2400" b="1" dirty="0" smtClean="0">
                <a:solidFill>
                  <a:schemeClr val="accent1"/>
                </a:solidFill>
              </a:rPr>
              <a:t>рынках</a:t>
            </a:r>
            <a:endParaRPr lang="ru-RU" sz="2400" b="1" dirty="0">
              <a:solidFill>
                <a:schemeClr val="accent1"/>
              </a:solidFill>
            </a:endParaRPr>
          </a:p>
          <a:p>
            <a:r>
              <a:rPr lang="ru-RU" sz="2400" b="1" dirty="0">
                <a:solidFill>
                  <a:schemeClr val="accent1"/>
                </a:solidFill>
              </a:rPr>
              <a:t>4. Стимулирование предпринимательских и общественных инициатив через механизм субсидирования и </a:t>
            </a:r>
            <a:r>
              <a:rPr lang="ru-RU" sz="2400" b="1" dirty="0" err="1">
                <a:solidFill>
                  <a:schemeClr val="accent1"/>
                </a:solidFill>
              </a:rPr>
              <a:t>грантовой</a:t>
            </a:r>
            <a:r>
              <a:rPr lang="ru-RU" sz="2400" b="1" dirty="0">
                <a:solidFill>
                  <a:schemeClr val="accent1"/>
                </a:solidFill>
              </a:rPr>
              <a:t> поддержки, в том числе для развития малого и среднего бизнеса в сфере </a:t>
            </a:r>
            <a:r>
              <a:rPr lang="ru-RU" sz="2400" b="1" dirty="0" smtClean="0">
                <a:solidFill>
                  <a:schemeClr val="accent1"/>
                </a:solidFill>
              </a:rPr>
              <a:t>туризма</a:t>
            </a:r>
            <a:endParaRPr lang="ru-RU" sz="2400" b="1" dirty="0">
              <a:solidFill>
                <a:schemeClr val="accent1"/>
              </a:solidFill>
            </a:endParaRPr>
          </a:p>
          <a:p>
            <a:r>
              <a:rPr lang="ru-RU" sz="2400" dirty="0"/>
              <a:t>5. Создание, внедрение и развитие информационно-коммуникационной инфраструктуры управления туристской </a:t>
            </a:r>
            <a:r>
              <a:rPr lang="ru-RU" sz="2400" dirty="0" smtClean="0"/>
              <a:t>отрасли</a:t>
            </a:r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3024"/>
            <a:ext cx="9601200" cy="18288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/>
              <a:t>Задача 1.  </a:t>
            </a:r>
            <a:r>
              <a:rPr lang="ru-RU" sz="2200" dirty="0"/>
              <a:t>Комплексное развитие туристской и обеспечивающей инфраструктуры туристских кластеров в соответствии со специализацией приоритетных туристских направлений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266092"/>
            <a:ext cx="9601200" cy="46775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/>
              <a:t>Частные инвестиции будут направлены на строительство и реконструкцию комплекса туристской инфраструктуры:</a:t>
            </a:r>
          </a:p>
          <a:p>
            <a:pPr marL="45720" indent="0">
              <a:buNone/>
            </a:pPr>
            <a:r>
              <a:rPr lang="ru-RU" b="1" dirty="0" smtClean="0"/>
              <a:t>коллективных средств размещения</a:t>
            </a:r>
          </a:p>
          <a:p>
            <a:pPr marL="45720" indent="0">
              <a:buNone/>
            </a:pPr>
            <a:r>
              <a:rPr lang="ru-RU" b="1" dirty="0" smtClean="0"/>
              <a:t>объектов торговли</a:t>
            </a:r>
          </a:p>
          <a:p>
            <a:pPr marL="45720" indent="0">
              <a:buNone/>
            </a:pPr>
            <a:r>
              <a:rPr lang="ru-RU" b="1" dirty="0"/>
              <a:t>о</a:t>
            </a:r>
            <a:r>
              <a:rPr lang="ru-RU" b="1" dirty="0" smtClean="0"/>
              <a:t>бъектов показа</a:t>
            </a:r>
          </a:p>
          <a:p>
            <a:pPr marL="45720" indent="0">
              <a:buNone/>
            </a:pPr>
            <a:r>
              <a:rPr lang="ru-RU" b="1" dirty="0"/>
              <a:t>о</a:t>
            </a:r>
            <a:r>
              <a:rPr lang="ru-RU" b="1" dirty="0" smtClean="0"/>
              <a:t>бъектов досуга и  развлечения</a:t>
            </a:r>
          </a:p>
          <a:p>
            <a:pPr marL="45720" indent="0">
              <a:buNone/>
            </a:pPr>
            <a:r>
              <a:rPr lang="ru-RU" b="1" dirty="0" smtClean="0"/>
              <a:t>объектов питания</a:t>
            </a:r>
          </a:p>
          <a:p>
            <a:pPr marL="45720" indent="0">
              <a:buNone/>
            </a:pPr>
            <a:r>
              <a:rPr lang="ru-RU" b="1" dirty="0" smtClean="0"/>
              <a:t>спортивно-развлекательных и рекреационно-оздоровительных комплексов</a:t>
            </a:r>
          </a:p>
          <a:p>
            <a:pPr marL="45720" indent="0">
              <a:buNone/>
            </a:pPr>
            <a:r>
              <a:rPr lang="ru-RU" b="1" dirty="0" smtClean="0"/>
              <a:t>комплексов придорожного сервиса и др.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381000"/>
            <a:ext cx="9601200" cy="544551"/>
          </a:xfrm>
        </p:spPr>
        <p:txBody>
          <a:bodyPr/>
          <a:lstStyle/>
          <a:p>
            <a:r>
              <a:rPr lang="ru-RU" dirty="0" smtClean="0"/>
              <a:t>Объекты показа. Что это?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95400" y="1215483"/>
            <a:ext cx="4724400" cy="4728118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ru-RU" sz="2600" dirty="0"/>
              <a:t>•	</a:t>
            </a:r>
            <a:r>
              <a:rPr lang="ru-RU" sz="3800" dirty="0"/>
              <a:t>Музей фабрики</a:t>
            </a:r>
          </a:p>
          <a:p>
            <a:pPr marL="45720" indent="0">
              <a:buNone/>
            </a:pPr>
            <a:r>
              <a:rPr lang="ru-RU" sz="3800" dirty="0"/>
              <a:t>•	Музей промысла</a:t>
            </a:r>
          </a:p>
          <a:p>
            <a:pPr marL="45720" indent="0">
              <a:buNone/>
            </a:pPr>
            <a:r>
              <a:rPr lang="ru-RU" sz="3800" dirty="0"/>
              <a:t>•	Музей известных личностей, связанных с промыслом</a:t>
            </a:r>
          </a:p>
          <a:p>
            <a:pPr marL="45720" indent="0">
              <a:buNone/>
            </a:pPr>
            <a:r>
              <a:rPr lang="ru-RU" sz="3800" dirty="0"/>
              <a:t>•	Музей места бытования промысла</a:t>
            </a:r>
          </a:p>
          <a:p>
            <a:pPr marL="45720" indent="0">
              <a:buNone/>
            </a:pPr>
            <a:r>
              <a:rPr lang="ru-RU" sz="3800" dirty="0"/>
              <a:t>•	Музей, косвенно связанный с промыслом</a:t>
            </a:r>
          </a:p>
          <a:p>
            <a:pPr marL="45720" indent="0">
              <a:buNone/>
            </a:pPr>
            <a:r>
              <a:rPr lang="ru-RU" sz="3800" dirty="0"/>
              <a:t>•	Ландшафтные объекты </a:t>
            </a:r>
          </a:p>
          <a:p>
            <a:pPr marL="45720" indent="0">
              <a:buNone/>
            </a:pPr>
            <a:r>
              <a:rPr lang="ru-RU" sz="3800" dirty="0"/>
              <a:t>(парки, скверы и пр.)</a:t>
            </a:r>
          </a:p>
          <a:p>
            <a:pPr marL="45720" indent="0">
              <a:buNone/>
            </a:pPr>
            <a:r>
              <a:rPr lang="ru-RU" sz="3800" dirty="0"/>
              <a:t>	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199" y="1215483"/>
            <a:ext cx="4724400" cy="4728117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/>
              <a:t>Тематические парки</a:t>
            </a:r>
          </a:p>
          <a:p>
            <a:pPr marL="45720" indent="0">
              <a:buNone/>
            </a:pPr>
            <a:r>
              <a:rPr lang="ru-RU" sz="3800" dirty="0"/>
              <a:t>•	Выставочные залы</a:t>
            </a:r>
          </a:p>
          <a:p>
            <a:pPr marL="45720" indent="0">
              <a:buNone/>
            </a:pPr>
            <a:r>
              <a:rPr lang="ru-RU" sz="3800" dirty="0"/>
              <a:t>•	Демонстрационные залы </a:t>
            </a:r>
          </a:p>
          <a:p>
            <a:pPr marL="45720" indent="0">
              <a:buNone/>
            </a:pPr>
            <a:r>
              <a:rPr lang="ru-RU" sz="3800" dirty="0"/>
              <a:t>•	Специализированные для показа рабочие места</a:t>
            </a:r>
          </a:p>
          <a:p>
            <a:pPr marL="45720" indent="0">
              <a:buNone/>
            </a:pPr>
            <a:r>
              <a:rPr lang="ru-RU" sz="3800" dirty="0"/>
              <a:t>•	Мастер-классы</a:t>
            </a:r>
          </a:p>
          <a:p>
            <a:pPr marL="45720" indent="0">
              <a:buNone/>
            </a:pPr>
            <a:r>
              <a:rPr lang="ru-RU" sz="3800" dirty="0"/>
              <a:t>•	Макеты</a:t>
            </a:r>
          </a:p>
          <a:p>
            <a:pPr marL="45720" indent="0">
              <a:buNone/>
            </a:pPr>
            <a:r>
              <a:rPr lang="ru-RU" sz="3800" dirty="0"/>
              <a:t>•	Кофейные, чайные и пр.</a:t>
            </a:r>
          </a:p>
          <a:p>
            <a:pPr marL="4572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254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01625"/>
            <a:ext cx="9601200" cy="1524000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бюджетные </a:t>
            </a:r>
            <a:r>
              <a:rPr lang="ru-RU" sz="2000" dirty="0"/>
              <a:t>средства предусмотрены на </a:t>
            </a:r>
            <a:r>
              <a:rPr lang="ru-RU" sz="2000" dirty="0" err="1"/>
              <a:t>софинансирование</a:t>
            </a:r>
            <a:r>
              <a:rPr lang="ru-RU" sz="2000" dirty="0"/>
              <a:t> строительства (реконструкции) объектов обеспечивающей инфраструктуры с длительным сроком окупаемости, находящихся в собственности субъектов Российской Федерации (муниципальной собственности):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000" dirty="0" smtClean="0"/>
              <a:t>систем </a:t>
            </a:r>
            <a:r>
              <a:rPr lang="ru-RU" sz="3000" dirty="0"/>
              <a:t>газоснабжения, </a:t>
            </a:r>
            <a:endParaRPr lang="ru-RU" sz="3000" dirty="0" smtClean="0"/>
          </a:p>
          <a:p>
            <a:r>
              <a:rPr lang="ru-RU" sz="3000" dirty="0" smtClean="0"/>
              <a:t>теплоснабжения</a:t>
            </a:r>
            <a:r>
              <a:rPr lang="ru-RU" sz="3000" dirty="0"/>
              <a:t>, </a:t>
            </a:r>
            <a:endParaRPr lang="ru-RU" sz="3000" dirty="0" smtClean="0"/>
          </a:p>
          <a:p>
            <a:r>
              <a:rPr lang="ru-RU" sz="3000" dirty="0" smtClean="0"/>
              <a:t>водоснабжения</a:t>
            </a:r>
            <a:r>
              <a:rPr lang="ru-RU" sz="3000" dirty="0"/>
              <a:t>, </a:t>
            </a:r>
            <a:endParaRPr lang="ru-RU" sz="3000" dirty="0" smtClean="0"/>
          </a:p>
          <a:p>
            <a:r>
              <a:rPr lang="ru-RU" sz="3000" dirty="0" smtClean="0"/>
              <a:t>водоотведения</a:t>
            </a:r>
            <a:r>
              <a:rPr lang="ru-RU" sz="3000" dirty="0"/>
              <a:t>, </a:t>
            </a:r>
            <a:endParaRPr lang="ru-RU" sz="3000" dirty="0" smtClean="0"/>
          </a:p>
          <a:p>
            <a:r>
              <a:rPr lang="ru-RU" sz="3000" dirty="0" smtClean="0"/>
              <a:t>электроснабжения</a:t>
            </a:r>
            <a:r>
              <a:rPr lang="ru-RU" sz="3000" dirty="0"/>
              <a:t>, </a:t>
            </a:r>
            <a:endParaRPr lang="ru-RU" sz="3000" dirty="0" smtClean="0"/>
          </a:p>
          <a:p>
            <a:r>
              <a:rPr lang="ru-RU" sz="3000" dirty="0" smtClean="0"/>
              <a:t>связи,</a:t>
            </a:r>
          </a:p>
          <a:p>
            <a:endParaRPr lang="ru-RU" sz="30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600" dirty="0"/>
              <a:t>канализации и очистных сооружений, </a:t>
            </a:r>
          </a:p>
          <a:p>
            <a:r>
              <a:rPr lang="ru-RU" sz="2600" dirty="0" err="1" smtClean="0"/>
              <a:t>берегоукрепления</a:t>
            </a:r>
            <a:r>
              <a:rPr lang="ru-RU" sz="2600" dirty="0"/>
              <a:t>, </a:t>
            </a:r>
          </a:p>
          <a:p>
            <a:r>
              <a:rPr lang="ru-RU" sz="2600" dirty="0"/>
              <a:t>транспортной инфраструктуры, </a:t>
            </a:r>
          </a:p>
          <a:p>
            <a:r>
              <a:rPr lang="ru-RU" sz="2600" dirty="0"/>
              <a:t>обеспечивающей инфраструктуры пляжей, </a:t>
            </a:r>
          </a:p>
          <a:p>
            <a:r>
              <a:rPr lang="ru-RU" sz="2600" dirty="0"/>
              <a:t>причальных комплексов и т.д.</a:t>
            </a:r>
          </a:p>
          <a:p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48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524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Задача 3</a:t>
            </a:r>
            <a:r>
              <a:rPr lang="ru-RU" sz="2000" dirty="0"/>
              <a:t>. Продвижение туристского продукта Российской Федерации и повышение информированности о нем на мировом и внутреннем туристских рынках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215483"/>
            <a:ext cx="9601200" cy="472811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/>
              <a:t>поддержка деятельности и развитие сети туристско-информационных центров на территории Российской Федерации;</a:t>
            </a:r>
          </a:p>
          <a:p>
            <a:r>
              <a:rPr lang="ru-RU" b="1" dirty="0" smtClean="0"/>
              <a:t> </a:t>
            </a:r>
            <a:r>
              <a:rPr lang="ru-RU" b="1" dirty="0"/>
              <a:t>поддержка деятельности и развитие международной сети национального маркетингового центра по туризму </a:t>
            </a:r>
            <a:r>
              <a:rPr lang="ru-RU" b="1" dirty="0" err="1"/>
              <a:t>Visit</a:t>
            </a:r>
            <a:r>
              <a:rPr lang="ru-RU" b="1" dirty="0"/>
              <a:t> </a:t>
            </a:r>
            <a:r>
              <a:rPr lang="ru-RU" b="1" dirty="0" err="1"/>
              <a:t>Russia</a:t>
            </a:r>
            <a:r>
              <a:rPr lang="ru-RU" b="1" dirty="0"/>
              <a:t>;</a:t>
            </a:r>
          </a:p>
          <a:p>
            <a:r>
              <a:rPr lang="ru-RU" b="1" dirty="0" smtClean="0"/>
              <a:t> </a:t>
            </a:r>
            <a:r>
              <a:rPr lang="ru-RU" b="1" dirty="0"/>
              <a:t>организация и проведение информационно-пропагандистских и социальных рекламных кампаний по продвижению туристского продукта Российской Федерации (в том числе приоритетных туристских маршрутов по Российской Федерации) на мировом и внутреннем туристских рынках на телевидении, в электронных и печатных средствах массовой информации, интернет-пространстве, средствами наружной рекламы, проведение пресс-туров;</a:t>
            </a:r>
          </a:p>
          <a:p>
            <a:r>
              <a:rPr lang="ru-RU" b="1" dirty="0" smtClean="0"/>
              <a:t> </a:t>
            </a:r>
            <a:r>
              <a:rPr lang="ru-RU" b="1" dirty="0"/>
              <a:t>организация и проведение информационно-просветительских, деловых и событийных международных, общероссийских, межрегиональных мероприятий, форумов и акций, реализация программ лояльности, направленных на популяризацию и продвижение отечественного туристского продукта и внутренних туристских направлений субъектов Российской Федерации;</a:t>
            </a:r>
          </a:p>
          <a:p>
            <a:r>
              <a:rPr lang="ru-RU" b="1" dirty="0" smtClean="0"/>
              <a:t> </a:t>
            </a:r>
            <a:r>
              <a:rPr lang="ru-RU" b="1" dirty="0"/>
              <a:t>изготовление и установка знаков туристской навигации и ориентирующей информации в субъектах Российской Федерации.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8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Задача 4</a:t>
            </a:r>
            <a:r>
              <a:rPr lang="ru-RU" sz="2000" dirty="0"/>
              <a:t>. Стимулирование предпринимательских и общественных инициатив через механизм субсидирования и </a:t>
            </a:r>
            <a:r>
              <a:rPr lang="ru-RU" sz="2000" dirty="0" err="1"/>
              <a:t>грантовой</a:t>
            </a:r>
            <a:r>
              <a:rPr lang="ru-RU" sz="2000" dirty="0"/>
              <a:t> поддержки, в том числе для развития малого и среднего бизнеса в сфере туризма.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/>
              <a:t>субсидия </a:t>
            </a:r>
            <a:r>
              <a:rPr lang="ru-RU" sz="2400" b="1" dirty="0"/>
              <a:t>российским кредитным организациям на возмещение недополученных ими доходов по кредитам, выданным по льготной ставке инвесторам для реализации инвестиционных проектов по созданию и развитию туристских кластеров, на оборудование и оснащение туристских комплексов, для приобретения круизных судов и туристских автобусов, а также железнодорожных вагонов, эксплуатируемых в туристских целях;</a:t>
            </a:r>
          </a:p>
          <a:p>
            <a:r>
              <a:rPr lang="ru-RU" sz="2400" b="1" dirty="0" err="1" smtClean="0">
                <a:solidFill>
                  <a:schemeClr val="accent1"/>
                </a:solidFill>
              </a:rPr>
              <a:t>грантовая</a:t>
            </a:r>
            <a:r>
              <a:rPr lang="ru-RU" sz="2400" b="1" dirty="0" smtClean="0">
                <a:solidFill>
                  <a:schemeClr val="accent1"/>
                </a:solidFill>
              </a:rPr>
              <a:t> </a:t>
            </a:r>
            <a:r>
              <a:rPr lang="ru-RU" sz="2400" b="1" dirty="0">
                <a:solidFill>
                  <a:schemeClr val="accent1"/>
                </a:solidFill>
              </a:rPr>
              <a:t>поддержка общественных и предпринимательских инициатив, направленных на развитие объектов туристской инфраструктуры, в том числе на базе народных художественных промыслов.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39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93" y="122663"/>
            <a:ext cx="9601200" cy="724831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Задача 1. Развитие туристско-рекреационного комплекса Российской Федерации.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248508"/>
            <a:ext cx="9601200" cy="4695092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b="1" dirty="0" smtClean="0"/>
              <a:t>Условиями отбора региональных инвестиционных проектов на </a:t>
            </a:r>
            <a:r>
              <a:rPr lang="ru-RU" b="1" dirty="0" err="1" smtClean="0"/>
              <a:t>софинансирование</a:t>
            </a:r>
            <a:r>
              <a:rPr lang="ru-RU" b="1" dirty="0" smtClean="0"/>
              <a:t> за счет средств федерального бюджета в рамках реализации Программы будут являться:</a:t>
            </a:r>
          </a:p>
          <a:p>
            <a:r>
              <a:rPr lang="ru-RU" dirty="0" smtClean="0"/>
              <a:t>соответствие целей проекта целям и задачам Программы;</a:t>
            </a:r>
          </a:p>
          <a:p>
            <a:r>
              <a:rPr lang="ru-RU" dirty="0" smtClean="0"/>
              <a:t>возможность реализации проекта в полном объеме и получения конечного общественно значимого результата в течение срока действия Программы;</a:t>
            </a:r>
          </a:p>
          <a:p>
            <a:r>
              <a:rPr lang="ru-RU" dirty="0" smtClean="0"/>
              <a:t>возможность реализации привлечения инвестиций на основе принципов государственно-частного партнерства;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наличие концепции проекта с указанием его места и роли в развитии одного из 15 перспективных туристских направлений Российской Федерации и с учетом его специализации по виду туризма;</a:t>
            </a:r>
          </a:p>
          <a:p>
            <a:r>
              <a:rPr lang="ru-RU" dirty="0" smtClean="0"/>
              <a:t>наличие обоснования необходимости </a:t>
            </a:r>
            <a:r>
              <a:rPr lang="ru-RU" dirty="0" err="1" smtClean="0"/>
              <a:t>софинансирования</a:t>
            </a:r>
            <a:r>
              <a:rPr lang="ru-RU" dirty="0" smtClean="0"/>
              <a:t> проекта за счет средств федерального бюджета;</a:t>
            </a:r>
          </a:p>
          <a:p>
            <a:r>
              <a:rPr lang="ru-RU" dirty="0" smtClean="0"/>
              <a:t>прохождение проектом экологической экспертизы  в соответствии с требованиями Федерального закона «Об экологической экспертизе»;</a:t>
            </a:r>
          </a:p>
          <a:p>
            <a:r>
              <a:rPr lang="ru-RU" dirty="0" smtClean="0"/>
              <a:t>наличие разработанной системы показателей эффективности и результативности проекта.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4648200" cy="11430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200" b="1" i="0" baseline="0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  <a:t>НХП =</a:t>
            </a:r>
            <a:r>
              <a:rPr lang="ru-RU" sz="3200" b="1" i="0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  <a:t> бренду территории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828800"/>
            <a:ext cx="4692162" cy="4114800"/>
          </a:xfrm>
        </p:spPr>
        <p:txBody>
          <a:bodyPr>
            <a:normAutofit fontScale="85000" lnSpcReduction="10000"/>
          </a:bodyPr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ru-RU" sz="2800" b="0" i="0" dirty="0" smtClean="0">
                <a:solidFill>
                  <a:srgbClr val="514A40"/>
                </a:solidFill>
                <a:latin typeface="Cambria"/>
              </a:rPr>
              <a:t>Павловский Посад = Павлово-Посадские платки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ru-RU" sz="2800" b="0" i="0" dirty="0" err="1" smtClean="0">
                <a:solidFill>
                  <a:srgbClr val="514A40"/>
                </a:solidFill>
                <a:latin typeface="Cambria"/>
              </a:rPr>
              <a:t>Лыкино</a:t>
            </a:r>
            <a:r>
              <a:rPr lang="ru-RU" sz="2800" b="0" i="0" dirty="0" smtClean="0">
                <a:solidFill>
                  <a:srgbClr val="514A40"/>
                </a:solidFill>
                <a:latin typeface="Cambria"/>
              </a:rPr>
              <a:t>-Дулево  = </a:t>
            </a:r>
            <a:r>
              <a:rPr lang="ru-RU" sz="2800" b="0" i="0" dirty="0" err="1" smtClean="0">
                <a:solidFill>
                  <a:srgbClr val="514A40"/>
                </a:solidFill>
                <a:latin typeface="Cambria"/>
              </a:rPr>
              <a:t>Дулевский</a:t>
            </a:r>
            <a:r>
              <a:rPr lang="ru-RU" sz="2800" b="0" i="0" dirty="0" smtClean="0">
                <a:solidFill>
                  <a:srgbClr val="514A40"/>
                </a:solidFill>
                <a:latin typeface="Cambria"/>
              </a:rPr>
              <a:t> фарфор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ru-RU" sz="2800" b="0" i="0" dirty="0" smtClean="0">
                <a:solidFill>
                  <a:srgbClr val="514A40"/>
                </a:solidFill>
                <a:latin typeface="Cambria"/>
              </a:rPr>
              <a:t>Вербилки = Фарфор Вербилок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ru-RU" sz="2800" dirty="0" smtClean="0">
                <a:solidFill>
                  <a:srgbClr val="514A40"/>
                </a:solidFill>
                <a:latin typeface="Cambria"/>
              </a:rPr>
              <a:t>Палех = </a:t>
            </a:r>
            <a:r>
              <a:rPr lang="ru-RU" sz="2800" dirty="0" err="1" smtClean="0">
                <a:solidFill>
                  <a:srgbClr val="514A40"/>
                </a:solidFill>
                <a:latin typeface="Cambria"/>
              </a:rPr>
              <a:t>Палеховская</a:t>
            </a:r>
            <a:r>
              <a:rPr lang="ru-RU" sz="2800" dirty="0" smtClean="0">
                <a:solidFill>
                  <a:srgbClr val="514A40"/>
                </a:solidFill>
                <a:latin typeface="Cambria"/>
              </a:rPr>
              <a:t> миниатюра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ru-RU" sz="2800" b="0" i="0" dirty="0" smtClean="0">
                <a:solidFill>
                  <a:srgbClr val="514A40"/>
                </a:solidFill>
                <a:latin typeface="Cambria"/>
              </a:rPr>
              <a:t>Городец = городецкая роспись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A85229"/>
              </a:buClr>
              <a:buFont typeface="Arial"/>
              <a:buChar char="•"/>
            </a:pPr>
            <a:r>
              <a:rPr lang="ru-RU" dirty="0" smtClean="0">
                <a:solidFill>
                  <a:srgbClr val="514A40"/>
                </a:solidFill>
                <a:latin typeface="Cambria"/>
              </a:rPr>
              <a:t>...</a:t>
            </a:r>
            <a:endParaRPr lang="ru-RU" sz="2000" b="0" i="0" dirty="0">
              <a:solidFill>
                <a:srgbClr val="514A40"/>
              </a:solidFill>
              <a:latin typeface="Cambria"/>
              <a:ea typeface="+mn-ea"/>
              <a:cs typeface="+mn-cs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441831" y="1910862"/>
            <a:ext cx="46921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85229"/>
              </a:buClr>
              <a:buSzTx/>
              <a:buFont typeface="Arial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14A4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65630" y="1837591"/>
            <a:ext cx="49852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Контрафакт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Снижение производства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Падение спроса и интереса к продукции НХП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392007" y="533399"/>
            <a:ext cx="4434253" cy="679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  <a:t>Проблемы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5029199" y="501162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Задача 1. Развитие туристско-рекреационного комплекса Российской Федерации</a:t>
            </a:r>
            <a:r>
              <a:rPr lang="ru-RU" i="1" dirty="0" smtClean="0"/>
              <a:t> </a:t>
            </a:r>
            <a:r>
              <a:rPr lang="ru-RU" sz="2700" i="1" dirty="0" smtClean="0"/>
              <a:t>(проект Концепции программы)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Необходимым условием включения субъектов Российской Федерации в Программу является наличие соответствующей региональной программы развития туризма, предусматривающей создание инвестиционных площадок и условий для привлечения в туристскую отрасль внебюджетных средств на условиях государственно-частного партнерства.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4218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Перспективные туристские направления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802888"/>
            <a:ext cx="9601200" cy="51407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1) перспективное туристское направление </a:t>
            </a:r>
            <a:r>
              <a:rPr lang="ru-RU" dirty="0">
                <a:solidFill>
                  <a:schemeClr val="accent1"/>
                </a:solidFill>
              </a:rPr>
              <a:t>«Серебряное ожерелье России». </a:t>
            </a:r>
            <a:r>
              <a:rPr lang="ru-RU" dirty="0"/>
              <a:t>Субъекты Северо-Западного федерального округа Российской Федерации – участники проекта – </a:t>
            </a:r>
            <a:r>
              <a:rPr lang="ru-RU" dirty="0">
                <a:solidFill>
                  <a:schemeClr val="accent1"/>
                </a:solidFill>
              </a:rPr>
              <a:t>Архангельская, Вологодская, Мурманская, Ленинградская, Новгородская, Псковская области, г. Санкт-Петербург, Республика Карелия, Республика Коми и Ненецкий автономный округ. </a:t>
            </a:r>
            <a:r>
              <a:rPr lang="ru-RU" dirty="0"/>
              <a:t>Специализация – культурно-познавательный туризм с элементами экологического и религиозного;</a:t>
            </a:r>
          </a:p>
          <a:p>
            <a:r>
              <a:rPr lang="ru-RU" dirty="0"/>
              <a:t>2) перспективное туристское направление </a:t>
            </a:r>
            <a:r>
              <a:rPr lang="ru-RU" dirty="0">
                <a:solidFill>
                  <a:schemeClr val="accent1"/>
                </a:solidFill>
              </a:rPr>
              <a:t>«Центральная Россия». </a:t>
            </a:r>
            <a:r>
              <a:rPr lang="ru-RU" dirty="0"/>
              <a:t>Участники – регионы </a:t>
            </a:r>
            <a:r>
              <a:rPr lang="ru-RU" dirty="0">
                <a:solidFill>
                  <a:schemeClr val="accent1"/>
                </a:solidFill>
              </a:rPr>
              <a:t>Центрального федерального округа </a:t>
            </a:r>
            <a:r>
              <a:rPr lang="ru-RU" dirty="0"/>
              <a:t>Российской Федерации. Специализация – культурно-познавательный туризм, в том числе в формате самодеятельного автотуризма и организованных автобусных туров;</a:t>
            </a:r>
          </a:p>
          <a:p>
            <a:r>
              <a:rPr lang="ru-RU" dirty="0"/>
              <a:t>3) перспективное туристское направление  </a:t>
            </a:r>
            <a:r>
              <a:rPr lang="ru-RU" dirty="0">
                <a:solidFill>
                  <a:schemeClr val="accent1"/>
                </a:solidFill>
              </a:rPr>
              <a:t>«Волжский путь». </a:t>
            </a:r>
            <a:r>
              <a:rPr lang="ru-RU" dirty="0"/>
              <a:t>Субъекты Российской Федерации – участники проекта: </a:t>
            </a:r>
            <a:r>
              <a:rPr lang="ru-RU" dirty="0">
                <a:solidFill>
                  <a:schemeClr val="accent1"/>
                </a:solidFill>
              </a:rPr>
              <a:t>Самарская, Ульяновская, Нижегородская, Пензенская, Саратовская, Тверская, Астраханская, Ивановская, Костромская, Волгоградская, Ярославская области, Пермский край, Республики Башкортостан, Мордовия, Татарстан, Марий Эл, Чувашская Республика.</a:t>
            </a:r>
            <a:r>
              <a:rPr lang="ru-RU" dirty="0"/>
              <a:t> Специализация – речные круизы, максимально дополненные культурно-познавательными программами регионов-участников;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95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455341"/>
          </a:xfrm>
        </p:spPr>
        <p:txBody>
          <a:bodyPr/>
          <a:lstStyle/>
          <a:p>
            <a:r>
              <a:rPr lang="ru-RU" sz="2000" dirty="0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</a:rPr>
              <a:t>Перспективные туристские направления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836341"/>
            <a:ext cx="9601200" cy="5107259"/>
          </a:xfrm>
        </p:spPr>
        <p:txBody>
          <a:bodyPr>
            <a:normAutofit fontScale="92500"/>
          </a:bodyPr>
          <a:lstStyle/>
          <a:p>
            <a:r>
              <a:rPr lang="ru-RU" dirty="0"/>
              <a:t>4) перспективное туристское направление  </a:t>
            </a:r>
            <a:r>
              <a:rPr lang="ru-RU" dirty="0">
                <a:solidFill>
                  <a:schemeClr val="accent1"/>
                </a:solidFill>
              </a:rPr>
              <a:t>«Черноморское побережье». </a:t>
            </a:r>
            <a:r>
              <a:rPr lang="ru-RU" dirty="0"/>
              <a:t>Специализация – пляжный туризм, с элементами санаторно-курортных программ. В рамках данного направления консолидируются туристские потенциалы самых популярных курортно-рекреационных регионов России – </a:t>
            </a:r>
            <a:r>
              <a:rPr lang="ru-RU" dirty="0">
                <a:solidFill>
                  <a:schemeClr val="accent1"/>
                </a:solidFill>
              </a:rPr>
              <a:t>Краснодарского края, Республики Крым, г. Севастополя, а также Республики Адыгея;</a:t>
            </a:r>
          </a:p>
          <a:p>
            <a:r>
              <a:rPr lang="ru-RU" dirty="0"/>
              <a:t>5) перспективное туристское направление </a:t>
            </a:r>
            <a:r>
              <a:rPr lang="ru-RU" dirty="0">
                <a:solidFill>
                  <a:schemeClr val="accent1"/>
                </a:solidFill>
              </a:rPr>
              <a:t>«Северный Кавказ». </a:t>
            </a:r>
            <a:r>
              <a:rPr lang="ru-RU" dirty="0"/>
              <a:t>Субъекты Российской Федерации – участники проекта: </a:t>
            </a:r>
            <a:r>
              <a:rPr lang="ru-RU" dirty="0">
                <a:solidFill>
                  <a:schemeClr val="accent1"/>
                </a:solidFill>
              </a:rPr>
              <a:t>Кабардино-Балкарская, Карачаево-Черкесская, Чеченская Республики, Ставропольский край, Республики Северная Осетия – Алания и Ингушетия. </a:t>
            </a:r>
            <a:r>
              <a:rPr lang="ru-RU" dirty="0"/>
              <a:t>Специализация – оздоровительный и горнолыжный туризм;</a:t>
            </a:r>
          </a:p>
          <a:p>
            <a:r>
              <a:rPr lang="ru-RU" dirty="0"/>
              <a:t>6) перспективное туристское направление </a:t>
            </a:r>
            <a:r>
              <a:rPr lang="ru-RU" dirty="0">
                <a:solidFill>
                  <a:schemeClr val="accent1"/>
                </a:solidFill>
              </a:rPr>
              <a:t>«Каспий» </a:t>
            </a:r>
            <a:r>
              <a:rPr lang="ru-RU" dirty="0"/>
              <a:t>объединяет </a:t>
            </a:r>
            <a:r>
              <a:rPr lang="ru-RU" dirty="0">
                <a:solidFill>
                  <a:schemeClr val="accent1"/>
                </a:solidFill>
              </a:rPr>
              <a:t>Астраханскую область, Республику Дагестан и Республику Калмыкия. </a:t>
            </a:r>
            <a:r>
              <a:rPr lang="ru-RU" dirty="0"/>
              <a:t>Специализация – морские круизы с санаторно-курортными программами и элементами пляжного туризма;</a:t>
            </a:r>
          </a:p>
          <a:p>
            <a:r>
              <a:rPr lang="ru-RU" dirty="0"/>
              <a:t>7) перспективное туристское направление </a:t>
            </a:r>
            <a:r>
              <a:rPr lang="ru-RU" dirty="0">
                <a:solidFill>
                  <a:schemeClr val="accent1"/>
                </a:solidFill>
              </a:rPr>
              <a:t>«Русская Балтика» – Калининградская область. </a:t>
            </a:r>
            <a:r>
              <a:rPr lang="ru-RU" dirty="0"/>
              <a:t>Специализация – культурно-познавательный туризм, с элементами пляжного туризма и санаторно-курортными программами;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08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433039"/>
          </a:xfrm>
        </p:spPr>
        <p:txBody>
          <a:bodyPr/>
          <a:lstStyle/>
          <a:p>
            <a:r>
              <a:rPr lang="ru-RU" sz="2000" dirty="0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</a:rPr>
              <a:t>Перспективные туристские направления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814039"/>
            <a:ext cx="9601200" cy="512956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8) перспективное туристское направление </a:t>
            </a:r>
            <a:r>
              <a:rPr lang="ru-RU" dirty="0">
                <a:solidFill>
                  <a:schemeClr val="accent1"/>
                </a:solidFill>
              </a:rPr>
              <a:t>«Байкал». </a:t>
            </a:r>
            <a:r>
              <a:rPr lang="ru-RU" dirty="0"/>
              <a:t>Специализация – организованный экологический туризм. Основой данного направления является уникальная экосистема озера Байкал и Байкальской природной территории, которая распространяется на </a:t>
            </a:r>
            <a:r>
              <a:rPr lang="ru-RU" dirty="0">
                <a:solidFill>
                  <a:schemeClr val="accent1"/>
                </a:solidFill>
              </a:rPr>
              <a:t>Иркутскую область, Республику Бурятия и Забайкальский край;</a:t>
            </a:r>
          </a:p>
          <a:p>
            <a:r>
              <a:rPr lang="ru-RU" dirty="0" smtClean="0"/>
              <a:t>9</a:t>
            </a:r>
            <a:r>
              <a:rPr lang="ru-RU" dirty="0"/>
              <a:t>) перспективное туристское направление </a:t>
            </a:r>
            <a:r>
              <a:rPr lang="ru-RU" dirty="0">
                <a:solidFill>
                  <a:schemeClr val="accent1"/>
                </a:solidFill>
              </a:rPr>
              <a:t>«Русская Арктика». </a:t>
            </a:r>
            <a:r>
              <a:rPr lang="ru-RU" dirty="0"/>
              <a:t>Регионы участники – </a:t>
            </a:r>
            <a:r>
              <a:rPr lang="ru-RU" dirty="0">
                <a:solidFill>
                  <a:schemeClr val="accent1"/>
                </a:solidFill>
              </a:rPr>
              <a:t>Архангельская, Мурманская области, Ямало-Ненецкий автономный округ, Красноярский край, Республика Саха (Якутия). </a:t>
            </a:r>
            <a:r>
              <a:rPr lang="ru-RU" dirty="0"/>
              <a:t>Специализация – арктические круизы и экспедиционные маршруты;</a:t>
            </a:r>
          </a:p>
          <a:p>
            <a:r>
              <a:rPr lang="ru-RU" dirty="0"/>
              <a:t>10) перспективное туристское направление </a:t>
            </a:r>
            <a:r>
              <a:rPr lang="ru-RU" dirty="0">
                <a:solidFill>
                  <a:schemeClr val="accent1"/>
                </a:solidFill>
              </a:rPr>
              <a:t>«Приморье» – Приморский край. </a:t>
            </a:r>
            <a:r>
              <a:rPr lang="ru-RU" dirty="0"/>
              <a:t>Специализация – деловой, пляжный и круизный туризм.</a:t>
            </a:r>
          </a:p>
          <a:p>
            <a:r>
              <a:rPr lang="ru-RU" dirty="0"/>
              <a:t>11) перспективное туристское направление </a:t>
            </a:r>
            <a:r>
              <a:rPr lang="ru-RU" dirty="0">
                <a:solidFill>
                  <a:schemeClr val="accent1"/>
                </a:solidFill>
              </a:rPr>
              <a:t>«Амур». </a:t>
            </a:r>
            <a:r>
              <a:rPr lang="ru-RU" dirty="0"/>
              <a:t>Специализация – круизный туризм по реке Амур с элементами культурно-познавательного туризма. В рамках направления консолидируются туристские потенциалы </a:t>
            </a:r>
            <a:r>
              <a:rPr lang="ru-RU" dirty="0">
                <a:solidFill>
                  <a:schemeClr val="accent1"/>
                </a:solidFill>
              </a:rPr>
              <a:t>Хабаровского края, Амурской области и Еврейской автономной области.</a:t>
            </a:r>
            <a:r>
              <a:rPr lang="ru-RU" dirty="0"/>
              <a:t> По этому направлению есть высокий потенциал развития космического туризма, в том числе по наземной инфраструктуре за счет строящегося в Амурской области космодрома Восточный – первого российского гражданского космодрома;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9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366132"/>
          </a:xfrm>
        </p:spPr>
        <p:txBody>
          <a:bodyPr/>
          <a:lstStyle/>
          <a:p>
            <a:r>
              <a:rPr lang="ru-RU" sz="2000" dirty="0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</a:rPr>
              <a:t>Перспективные туристские направления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747132"/>
            <a:ext cx="9601200" cy="5196468"/>
          </a:xfrm>
        </p:spPr>
        <p:txBody>
          <a:bodyPr/>
          <a:lstStyle/>
          <a:p>
            <a:r>
              <a:rPr lang="ru-RU" dirty="0"/>
              <a:t>12) перспективное туристское направление </a:t>
            </a:r>
            <a:r>
              <a:rPr lang="ru-RU" dirty="0">
                <a:solidFill>
                  <a:schemeClr val="accent1"/>
                </a:solidFill>
              </a:rPr>
              <a:t>«Сибирь» </a:t>
            </a:r>
            <a:r>
              <a:rPr lang="ru-RU" dirty="0"/>
              <a:t>– консолидация туристского потенциала таких субъектов Российской Федерации, как </a:t>
            </a:r>
            <a:r>
              <a:rPr lang="ru-RU" dirty="0">
                <a:solidFill>
                  <a:schemeClr val="accent1"/>
                </a:solidFill>
              </a:rPr>
              <a:t>Алтайский край, Кемеровская и Новосибирская области, Республики Хакасия, Тыва и Алтай</a:t>
            </a:r>
            <a:r>
              <a:rPr lang="ru-RU" dirty="0"/>
              <a:t>. Специализация – спортивно-оздоровительный туризм; </a:t>
            </a:r>
          </a:p>
          <a:p>
            <a:r>
              <a:rPr lang="ru-RU" dirty="0" smtClean="0"/>
              <a:t>13</a:t>
            </a:r>
            <a:r>
              <a:rPr lang="ru-RU" dirty="0"/>
              <a:t>) перспективное туристское направление </a:t>
            </a:r>
            <a:r>
              <a:rPr lang="ru-RU" dirty="0">
                <a:solidFill>
                  <a:schemeClr val="accent1"/>
                </a:solidFill>
              </a:rPr>
              <a:t>«Камчатка-Сахалин» </a:t>
            </a:r>
            <a:r>
              <a:rPr lang="ru-RU" dirty="0"/>
              <a:t>– </a:t>
            </a:r>
            <a:r>
              <a:rPr lang="ru-RU" dirty="0">
                <a:solidFill>
                  <a:schemeClr val="accent1"/>
                </a:solidFill>
              </a:rPr>
              <a:t>Камчатский край и Сахалинская область</a:t>
            </a:r>
            <a:r>
              <a:rPr lang="ru-RU" dirty="0"/>
              <a:t>. Туристская специализация – морские круизы, горнолыжный туризм, лечебно-оздоровительный туризм;</a:t>
            </a:r>
          </a:p>
          <a:p>
            <a:r>
              <a:rPr lang="ru-RU" dirty="0"/>
              <a:t>14) перспективное туристское направление </a:t>
            </a:r>
            <a:r>
              <a:rPr lang="ru-RU" dirty="0">
                <a:solidFill>
                  <a:schemeClr val="accent1"/>
                </a:solidFill>
              </a:rPr>
              <a:t>«Приволжье» </a:t>
            </a:r>
            <a:r>
              <a:rPr lang="ru-RU" dirty="0"/>
              <a:t>– </a:t>
            </a:r>
            <a:r>
              <a:rPr lang="ru-RU" dirty="0">
                <a:solidFill>
                  <a:schemeClr val="accent1"/>
                </a:solidFill>
              </a:rPr>
              <a:t>Оренбургская область и Республика Башкортостан.</a:t>
            </a:r>
            <a:r>
              <a:rPr lang="ru-RU" dirty="0"/>
              <a:t> Специализация – оздоровительный туризм;</a:t>
            </a:r>
          </a:p>
          <a:p>
            <a:r>
              <a:rPr lang="ru-RU" dirty="0"/>
              <a:t>15) перспективное туристское направление </a:t>
            </a:r>
            <a:r>
              <a:rPr lang="ru-RU" dirty="0">
                <a:solidFill>
                  <a:schemeClr val="accent1"/>
                </a:solidFill>
              </a:rPr>
              <a:t>«Урал» </a:t>
            </a:r>
            <a:r>
              <a:rPr lang="ru-RU" dirty="0"/>
              <a:t>– </a:t>
            </a:r>
            <a:r>
              <a:rPr lang="ru-RU" dirty="0">
                <a:solidFill>
                  <a:schemeClr val="accent1"/>
                </a:solidFill>
              </a:rPr>
              <a:t>Свердловская область, Челябинская область и Ханты-Мансийский автономный округ - Югра. </a:t>
            </a:r>
            <a:r>
              <a:rPr lang="ru-RU" dirty="0"/>
              <a:t>Специализация – промышленный и военно-патриотический туризм.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25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1016" y="1529862"/>
            <a:ext cx="11506852" cy="42466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 smtClean="0"/>
              <a:t>1. Войти во взаимодействие с туристскими (или инвестиционными) региональными </a:t>
            </a:r>
            <a:r>
              <a:rPr lang="ru-RU" sz="2800" dirty="0" smtClean="0"/>
              <a:t>администрациями </a:t>
            </a:r>
          </a:p>
          <a:p>
            <a:pPr>
              <a:lnSpc>
                <a:spcPct val="100000"/>
              </a:lnSpc>
            </a:pPr>
            <a:r>
              <a:rPr lang="ru-RU" sz="2800" dirty="0" smtClean="0"/>
              <a:t>2. Разработать концепцию своего проекта с указанием его места и роли в развитии одного из 15 перспективных туристских направлений</a:t>
            </a:r>
          </a:p>
          <a:p>
            <a:pPr>
              <a:lnSpc>
                <a:spcPct val="100000"/>
              </a:lnSpc>
            </a:pPr>
            <a:r>
              <a:rPr lang="ru-RU" sz="2800" dirty="0" smtClean="0"/>
              <a:t>3. Оценить суммы вложений и потребность в обеспечивающей инфраструктуре</a:t>
            </a:r>
          </a:p>
          <a:p>
            <a:pPr>
              <a:lnSpc>
                <a:spcPct val="100000"/>
              </a:lnSpc>
            </a:pPr>
            <a:r>
              <a:rPr lang="ru-RU" sz="2800" dirty="0" smtClean="0"/>
              <a:t>4. Обосновать необходимость </a:t>
            </a:r>
            <a:r>
              <a:rPr lang="ru-RU" sz="2800" dirty="0" err="1" smtClean="0"/>
              <a:t>софинансирования</a:t>
            </a:r>
            <a:r>
              <a:rPr lang="ru-RU" sz="2800" dirty="0" smtClean="0"/>
              <a:t> проекта за счет средств федерального бюджета</a:t>
            </a:r>
          </a:p>
          <a:p>
            <a:pPr>
              <a:lnSpc>
                <a:spcPct val="100000"/>
              </a:lnSpc>
            </a:pPr>
            <a:r>
              <a:rPr lang="ru-RU" sz="2800" dirty="0" smtClean="0"/>
              <a:t>5. Рассчитать показатели эффективности и результативности проекта</a:t>
            </a:r>
            <a:endParaRPr lang="ru-RU" sz="2800" dirty="0" smtClean="0"/>
          </a:p>
          <a:p>
            <a:pPr marL="45720" indent="0">
              <a:lnSpc>
                <a:spcPct val="100000"/>
              </a:lnSpc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999" y="386862"/>
            <a:ext cx="11237869" cy="9319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надо делать предприятиям  НХП, чтобы войти в ФЦП 2019-2025?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80000" y="1405054"/>
            <a:ext cx="11237868" cy="4638907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srgbClr val="A85229"/>
              </a:buClr>
            </a:pPr>
            <a:r>
              <a:rPr lang="ru-RU" sz="2800" dirty="0">
                <a:solidFill>
                  <a:srgbClr val="514A40"/>
                </a:solidFill>
              </a:rPr>
              <a:t>6</a:t>
            </a:r>
            <a:r>
              <a:rPr lang="ru-RU" sz="2800" dirty="0" smtClean="0">
                <a:solidFill>
                  <a:srgbClr val="514A40"/>
                </a:solidFill>
              </a:rPr>
              <a:t>. Если региональная туристская администрация готовит кластеры или </a:t>
            </a:r>
            <a:r>
              <a:rPr lang="ru-RU" sz="2800" dirty="0">
                <a:solidFill>
                  <a:srgbClr val="514A40"/>
                </a:solidFill>
              </a:rPr>
              <a:t>маршруты для вхождения в ФЦП, попытаться к ним </a:t>
            </a:r>
            <a:r>
              <a:rPr lang="ru-RU" sz="2800" dirty="0" smtClean="0">
                <a:solidFill>
                  <a:srgbClr val="514A40"/>
                </a:solidFill>
              </a:rPr>
              <a:t>присоединиться. Или</a:t>
            </a:r>
            <a:r>
              <a:rPr lang="ru-RU" sz="2800" dirty="0">
                <a:solidFill>
                  <a:srgbClr val="514A40"/>
                </a:solidFill>
              </a:rPr>
              <a:t>, объединяясь с другими заинтересованными инвесторами (в том числе из других регионов) создать свой кластер / маршрут с  суммой инвестиций не менее 1 млрд. рублей</a:t>
            </a:r>
          </a:p>
          <a:p>
            <a:pPr lvl="0">
              <a:lnSpc>
                <a:spcPct val="100000"/>
              </a:lnSpc>
              <a:buClr>
                <a:srgbClr val="A85229"/>
              </a:buClr>
            </a:pPr>
            <a:r>
              <a:rPr lang="ru-RU" sz="2800" dirty="0">
                <a:solidFill>
                  <a:srgbClr val="514A40"/>
                </a:solidFill>
              </a:rPr>
              <a:t>7</a:t>
            </a:r>
            <a:r>
              <a:rPr lang="ru-RU" sz="2800" dirty="0" smtClean="0">
                <a:solidFill>
                  <a:srgbClr val="514A40"/>
                </a:solidFill>
              </a:rPr>
              <a:t>. Войти со своим проектом в региональную программу развития туризма</a:t>
            </a:r>
          </a:p>
          <a:p>
            <a:pPr lvl="0">
              <a:lnSpc>
                <a:spcPct val="100000"/>
              </a:lnSpc>
              <a:buClr>
                <a:srgbClr val="A85229"/>
              </a:buClr>
            </a:pPr>
            <a:r>
              <a:rPr lang="ru-RU" sz="2800" dirty="0">
                <a:solidFill>
                  <a:srgbClr val="514A40"/>
                </a:solidFill>
              </a:rPr>
              <a:t>8</a:t>
            </a:r>
            <a:r>
              <a:rPr lang="ru-RU" sz="2800" dirty="0" smtClean="0">
                <a:solidFill>
                  <a:srgbClr val="514A40"/>
                </a:solidFill>
              </a:rPr>
              <a:t>. Пройти экологическую экспертизу проекта в соответствии с требованиями ФЗ «Об экологической экспертизе»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0000" y="468351"/>
            <a:ext cx="11237869" cy="936703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надо делать предприятиям  НХП, чтобы войти в ФЦП 2019-2025?</a:t>
            </a:r>
          </a:p>
        </p:txBody>
      </p:sp>
    </p:spTree>
    <p:extLst>
      <p:ext uri="{BB962C8B-B14F-4D97-AF65-F5344CB8AC3E}">
        <p14:creationId xmlns:p14="http://schemas.microsoft.com/office/powerpoint/2010/main" val="19548919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42900" y="2265362"/>
            <a:ext cx="11374967" cy="3792537"/>
          </a:xfrm>
        </p:spPr>
        <p:txBody>
          <a:bodyPr/>
          <a:lstStyle/>
          <a:p>
            <a:pPr marL="45720" indent="0">
              <a:lnSpc>
                <a:spcPct val="100000"/>
              </a:lnSpc>
              <a:buNone/>
            </a:pPr>
            <a:r>
              <a:rPr lang="ru-RU" sz="2800" dirty="0" smtClean="0"/>
              <a:t>Закрепить в Концепции ФЦП 2019-2025  </a:t>
            </a:r>
            <a:r>
              <a:rPr lang="ru-RU" sz="2800" dirty="0"/>
              <a:t>решение  XV заседания Координационного совета федеральной целевой программы «Развитие внутреннего и въездного туризма в Российской Федерации </a:t>
            </a:r>
            <a:r>
              <a:rPr lang="ru-RU" sz="2800" dirty="0" smtClean="0"/>
              <a:t> </a:t>
            </a:r>
            <a:r>
              <a:rPr lang="ru-RU" sz="2800" dirty="0"/>
              <a:t>(2011 – 2018 годы</a:t>
            </a:r>
            <a:r>
              <a:rPr lang="ru-RU" sz="2800" dirty="0" smtClean="0"/>
              <a:t>)»  от 11 октября </a:t>
            </a:r>
            <a:r>
              <a:rPr lang="ru-RU" sz="2800" dirty="0"/>
              <a:t>2016 г</a:t>
            </a:r>
            <a:r>
              <a:rPr lang="ru-RU" sz="2800" dirty="0" smtClean="0"/>
              <a:t>.  «При </a:t>
            </a:r>
            <a:r>
              <a:rPr lang="ru-RU" sz="2800" dirty="0"/>
              <a:t>разработке проектов по строительству туристской инфраструктуры в туристско-рекреационных и </a:t>
            </a:r>
            <a:r>
              <a:rPr lang="ru-RU" sz="2800" dirty="0" err="1"/>
              <a:t>автотуристских</a:t>
            </a:r>
            <a:r>
              <a:rPr lang="ru-RU" sz="2800" dirty="0"/>
              <a:t> кластерах </a:t>
            </a:r>
            <a:r>
              <a:rPr lang="ru-RU" sz="2800" b="1" dirty="0"/>
              <a:t>предусматривать создание объектов по реализации продукции народных художественных </a:t>
            </a:r>
            <a:r>
              <a:rPr lang="ru-RU" sz="2800" b="1" dirty="0" smtClean="0"/>
              <a:t>промыслов</a:t>
            </a:r>
            <a:r>
              <a:rPr lang="ru-RU" sz="2800" dirty="0" smtClean="0"/>
              <a:t>».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999" y="404446"/>
            <a:ext cx="11237869" cy="1055077"/>
          </a:xfrm>
        </p:spPr>
        <p:txBody>
          <a:bodyPr>
            <a:normAutofit/>
          </a:bodyPr>
          <a:lstStyle/>
          <a:p>
            <a:r>
              <a:rPr lang="ru-RU" dirty="0" smtClean="0"/>
              <a:t>Что еще надо включить в концепцию ФЦП?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48165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Платонова Наталья Алексеевна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РГУТИС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(985) 774 32 70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/>
              <a:t>Prorektor_nir@mail.ru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631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Пути решения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dirty="0" smtClean="0"/>
              <a:t>Туризм </a:t>
            </a:r>
          </a:p>
          <a:p>
            <a:r>
              <a:rPr lang="ru-RU" sz="2800" dirty="0" smtClean="0"/>
              <a:t>Создание туристских комплексов в местах бытования НХП, т.е. в местах с уже готовым региональным брендом </a:t>
            </a:r>
          </a:p>
          <a:p>
            <a:r>
              <a:rPr lang="ru-RU" sz="3200" b="1" dirty="0" smtClean="0"/>
              <a:t>Что даст?</a:t>
            </a:r>
          </a:p>
          <a:p>
            <a:r>
              <a:rPr lang="ru-RU" sz="2800" dirty="0" smtClean="0"/>
              <a:t>Повышение доли прямых продаж по месту изготовления продукции</a:t>
            </a:r>
          </a:p>
          <a:p>
            <a:r>
              <a:rPr lang="ru-RU" sz="2800" dirty="0" smtClean="0"/>
              <a:t>Доход от туризма</a:t>
            </a:r>
          </a:p>
          <a:p>
            <a:r>
              <a:rPr lang="ru-RU" sz="2800" dirty="0" smtClean="0"/>
              <a:t>Рост интереса к промыслу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9294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</a:t>
            </a:r>
            <a:r>
              <a:rPr lang="ru-RU" dirty="0" err="1" smtClean="0"/>
              <a:t>мониторингА</a:t>
            </a:r>
            <a:r>
              <a:rPr lang="ru-RU" dirty="0" smtClean="0"/>
              <a:t> (МАТЕРИАЛЫ  МИНПРОМТОРГА </a:t>
            </a:r>
            <a:r>
              <a:rPr lang="ru-RU" dirty="0" err="1" smtClean="0"/>
              <a:t>рОССИИ</a:t>
            </a:r>
            <a:r>
              <a:rPr lang="ru-RU" dirty="0" smtClean="0"/>
              <a:t>, проведено РГУТИС)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53672" y="1524000"/>
            <a:ext cx="859689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4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2215721" y="1459881"/>
          <a:ext cx="6867330" cy="4422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62539" y="970384"/>
            <a:ext cx="825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09472" y="370220"/>
            <a:ext cx="10741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ea typeface="+mj-ea"/>
                <a:cs typeface="+mj-cs"/>
              </a:rPr>
              <a:t>Итоги </a:t>
            </a:r>
            <a:r>
              <a:rPr lang="ru-RU" sz="3200" b="1" cap="all" dirty="0" err="1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ea typeface="+mj-ea"/>
                <a:cs typeface="+mj-cs"/>
              </a:rPr>
              <a:t>мониторингА</a:t>
            </a:r>
            <a:r>
              <a:rPr lang="ru-RU" sz="3200" b="1" cap="all" dirty="0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ea typeface="+mj-ea"/>
                <a:cs typeface="+mj-cs"/>
              </a:rPr>
              <a:t> </a:t>
            </a:r>
            <a:r>
              <a:rPr lang="ru-RU" sz="3200" b="1" cap="all" dirty="0" smtClean="0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ea typeface="+mj-ea"/>
                <a:cs typeface="+mj-cs"/>
              </a:rPr>
              <a:t> (МАТЕРИАЛЫ  </a:t>
            </a:r>
            <a:r>
              <a:rPr lang="ru-RU" sz="3200" b="1" cap="all" dirty="0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ea typeface="+mj-ea"/>
                <a:cs typeface="+mj-cs"/>
              </a:rPr>
              <a:t>МИНПРОМТОРГА </a:t>
            </a:r>
            <a:r>
              <a:rPr lang="ru-RU" sz="3200" b="1" cap="all" dirty="0" err="1" smtClean="0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ea typeface="+mj-ea"/>
                <a:cs typeface="+mj-cs"/>
              </a:rPr>
              <a:t>рОССИИ</a:t>
            </a:r>
            <a:r>
              <a:rPr lang="ru-RU" sz="3200" b="1" cap="all" dirty="0" smtClean="0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ea typeface="+mj-ea"/>
                <a:cs typeface="+mj-cs"/>
              </a:rPr>
              <a:t>, проведено </a:t>
            </a:r>
            <a:r>
              <a:rPr lang="ru-RU" sz="3200" b="1" cap="all" dirty="0" err="1" smtClean="0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ea typeface="+mj-ea"/>
                <a:cs typeface="+mj-cs"/>
              </a:rPr>
              <a:t>Ргутис</a:t>
            </a:r>
            <a:r>
              <a:rPr lang="ru-RU" sz="3200" b="1" cap="all" dirty="0" smtClean="0">
                <a:solidFill>
                  <a:srgbClr val="A85229"/>
                </a:solidFill>
                <a:effectLst>
                  <a:outerShdw blurRad="38100" dist="25400" dir="18900000" algn="bl" rotWithShape="0">
                    <a:prstClr val="white">
                      <a:alpha val="80000"/>
                    </a:prstClr>
                  </a:outerShdw>
                </a:effectLst>
                <a:ea typeface="+mj-ea"/>
                <a:cs typeface="+mj-cs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69915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50632" y="1468316"/>
            <a:ext cx="11067236" cy="4659922"/>
          </a:xfrm>
        </p:spPr>
        <p:txBody>
          <a:bodyPr numCol="2"/>
          <a:lstStyle/>
          <a:p>
            <a:endParaRPr lang="ru-RU" sz="2800" dirty="0" smtClean="0">
              <a:latin typeface="+mj-lt"/>
            </a:endParaRPr>
          </a:p>
          <a:p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Музей фабрики</a:t>
            </a:r>
          </a:p>
          <a:p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Музей промысла</a:t>
            </a:r>
          </a:p>
          <a:p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Музей известных личностей, связанных с промыслом</a:t>
            </a:r>
          </a:p>
          <a:p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Музей места бытования промысла</a:t>
            </a:r>
          </a:p>
          <a:p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Музей, косвенно связанный с промыслом</a:t>
            </a:r>
          </a:p>
          <a:p>
            <a:endParaRPr lang="ru-RU" sz="2800" dirty="0" smtClean="0">
              <a:latin typeface="+mj-lt"/>
            </a:endParaRPr>
          </a:p>
          <a:p>
            <a:endParaRPr lang="ru-RU" sz="2800" dirty="0" smtClean="0">
              <a:latin typeface="+mj-lt"/>
            </a:endParaRPr>
          </a:p>
          <a:p>
            <a:endParaRPr lang="ru-RU" sz="2800" dirty="0" smtClean="0">
              <a:latin typeface="+mj-lt"/>
            </a:endParaRPr>
          </a:p>
          <a:p>
            <a:endParaRPr lang="ru-RU" sz="2800" dirty="0" smtClean="0">
              <a:latin typeface="+mj-lt"/>
            </a:endParaRPr>
          </a:p>
          <a:p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Ландшафтные объекты </a:t>
            </a:r>
          </a:p>
          <a:p>
            <a:pPr>
              <a:buNone/>
            </a:pPr>
            <a:r>
              <a:rPr lang="ru-RU" sz="2800" dirty="0" smtClean="0">
                <a:latin typeface="+mj-lt"/>
              </a:rPr>
              <a:t>(парки, скверы и пр.)</a:t>
            </a:r>
          </a:p>
          <a:p>
            <a:pPr>
              <a:buNone/>
            </a:pPr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Тематические парки</a:t>
            </a:r>
          </a:p>
          <a:p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Выставочные залы</a:t>
            </a:r>
          </a:p>
          <a:p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Демонстрационные залы </a:t>
            </a:r>
          </a:p>
          <a:p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Специализированные для показа рабочие места</a:t>
            </a:r>
          </a:p>
          <a:p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Мастер-классы</a:t>
            </a:r>
          </a:p>
          <a:p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Макеты</a:t>
            </a:r>
          </a:p>
          <a:p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Кофейные, чайные и пр.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999" y="369278"/>
            <a:ext cx="11237869" cy="905608"/>
          </a:xfrm>
        </p:spPr>
        <p:txBody>
          <a:bodyPr>
            <a:normAutofit/>
          </a:bodyPr>
          <a:lstStyle/>
          <a:p>
            <a:r>
              <a:rPr lang="ru-RU" dirty="0" smtClean="0"/>
              <a:t>Объекты показа. Что это, применительно к  НХП?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Интеграция НХП в действующую ФЦП «Развитие внутреннего и въездного туризма в Российской Федерации (на 2011-2018 гг.)»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399" y="1825625"/>
            <a:ext cx="9923585" cy="411797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Всего в рамках действующей Программы ведется строительство 45 туристско-рекреационных и </a:t>
            </a:r>
            <a:r>
              <a:rPr lang="ru-RU" sz="2400" dirty="0" err="1" smtClean="0"/>
              <a:t>автотуристских</a:t>
            </a:r>
            <a:r>
              <a:rPr lang="ru-RU" sz="2400" dirty="0" smtClean="0"/>
              <a:t> кластеров в 35 субъектах Российской Федерации (что по состояния на 1 марта 2017 г. соответствует более чем 500 объектам туристской инфраструктуры, 212 из которых введены в эксплуатацию; 208 объекта обеспечивающей инфраструктуры, 93 из которых введены в эксплуатацию).</a:t>
            </a:r>
          </a:p>
          <a:p>
            <a:r>
              <a:rPr lang="ru-RU" sz="2400" dirty="0" err="1" smtClean="0"/>
              <a:t>Софинансирование</a:t>
            </a:r>
            <a:r>
              <a:rPr lang="ru-RU" sz="2400" dirty="0" smtClean="0"/>
              <a:t> строительства обеспечивающей инфраструктуры туристско-рекреационных и </a:t>
            </a:r>
            <a:r>
              <a:rPr lang="ru-RU" sz="2400" dirty="0" err="1" smtClean="0"/>
              <a:t>автотуристских</a:t>
            </a:r>
            <a:r>
              <a:rPr lang="ru-RU" sz="2400" dirty="0" smtClean="0"/>
              <a:t> кластеров из средств федерального бюджета составляет более 24,5 млрд. рублей, в том числе в 2017 году – 3,4 млрд. рублей, в 2018 году – 3,3 млрд. рублей.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Интеграция НХП в действующую ФЦП «Развитие внутреннего и въездного туризма в Российской Федерации (на 2011-2018 гг.)»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69023" y="1828800"/>
            <a:ext cx="9601200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В местах бытования НХП только два туристско-рекреационных кластера:</a:t>
            </a:r>
          </a:p>
          <a:p>
            <a:r>
              <a:rPr lang="ru-RU" sz="4000" dirty="0" smtClean="0"/>
              <a:t>Хрустальный город (Брянская область) </a:t>
            </a:r>
            <a:r>
              <a:rPr lang="ru-RU" sz="3200" dirty="0" err="1" smtClean="0"/>
              <a:t>Дятьковский</a:t>
            </a:r>
            <a:r>
              <a:rPr lang="ru-RU" sz="3200" dirty="0" smtClean="0"/>
              <a:t> Хрустальный завод</a:t>
            </a:r>
          </a:p>
          <a:p>
            <a:r>
              <a:rPr lang="ru-RU" sz="4000" dirty="0" smtClean="0"/>
              <a:t>Палех (Ивановская область)  - инициатор муниципалитет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4603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399" y="1825625"/>
            <a:ext cx="9376317" cy="411797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dirty="0" smtClean="0"/>
              <a:t>КАК В НОВОЙ ФЦП ПРИСУТСВУЮТ НХП?</a:t>
            </a:r>
          </a:p>
          <a:p>
            <a:pPr marL="45720" indent="0">
              <a:buNone/>
            </a:pPr>
            <a:r>
              <a:rPr lang="ru-RU" sz="5400" dirty="0" smtClean="0"/>
              <a:t>ПОКА РАЗРАБОТАН ТОЛЬКО  проект  Концепции.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96290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с красными линиями (широкоэкранный формат)</Template>
  <TotalTime>0</TotalTime>
  <Words>1881</Words>
  <Application>Microsoft Office PowerPoint</Application>
  <PresentationFormat>Широкоэкранный</PresentationFormat>
  <Paragraphs>180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Cambria</vt:lpstr>
      <vt:lpstr>Red Line Business 16x9</vt:lpstr>
      <vt:lpstr>Новые возможности предприятий НХП в сфере туризма  «Федеральная целевая программа развития внутреннего и въездного туризма (2019 - 2025)» - новые возможности для предприятий НХП</vt:lpstr>
      <vt:lpstr>НХП = бренду территории</vt:lpstr>
      <vt:lpstr>Пути решения</vt:lpstr>
      <vt:lpstr>Итоги мониторингА (МАТЕРИАЛЫ  МИНПРОМТОРГА рОССИИ, проведено РГУТИС)</vt:lpstr>
      <vt:lpstr>Презентация PowerPoint</vt:lpstr>
      <vt:lpstr>Объекты показа. Что это, применительно к  НХП?</vt:lpstr>
      <vt:lpstr>Интеграция НХП в действующую ФЦП «Развитие внутреннего и въездного туризма в Российской Федерации (на 2011-2018 гг.)»</vt:lpstr>
      <vt:lpstr>Интеграция НХП в действующую ФЦП «Развитие внутреннего и въездного туризма в Российской Федерации (на 2011-2018 гг.)»</vt:lpstr>
      <vt:lpstr>Презентация PowerPoint</vt:lpstr>
      <vt:lpstr>         При разработке Программы на перспективный период 2019-2025 годов заложены следующие принципы (проект Концепции программы): </vt:lpstr>
      <vt:lpstr>Государственно-частное партнерство в рамках ФЦП</vt:lpstr>
      <vt:lpstr>Цель Программы </vt:lpstr>
      <vt:lpstr>Достижение цели Программы будет обеспечиваться решением следующих основных задач (проект Концепции программы):  </vt:lpstr>
      <vt:lpstr>   Задача 1.  Комплексное развитие туристской и обеспечивающей инфраструктуры туристских кластеров в соответствии со специализацией приоритетных туристских направлений  </vt:lpstr>
      <vt:lpstr>Объекты показа. Что это?</vt:lpstr>
      <vt:lpstr>   бюджетные средства предусмотрены на софинансирование строительства (реконструкции) объектов обеспечивающей инфраструктуры с длительным сроком окупаемости, находящихся в собственности субъектов Российской Федерации (муниципальной собственности):  </vt:lpstr>
      <vt:lpstr>Задача 3. Продвижение туристского продукта Российской Федерации и повышение информированности о нем на мировом и внутреннем туристских рынках </vt:lpstr>
      <vt:lpstr>Задача 4. Стимулирование предпринимательских и общественных инициатив через механизм субсидирования и грантовой поддержки, в том числе для развития малого и среднего бизнеса в сфере туризма.</vt:lpstr>
      <vt:lpstr>Задача 1. Развитие туристско-рекреационного комплекса Российской Федерации.</vt:lpstr>
      <vt:lpstr>Задача 1. Развитие туристско-рекреационного комплекса Российской Федерации (проект Концепции программы)</vt:lpstr>
      <vt:lpstr>Перспективные туристские направления </vt:lpstr>
      <vt:lpstr>Перспективные туристские направления </vt:lpstr>
      <vt:lpstr>Перспективные туристские направления </vt:lpstr>
      <vt:lpstr>Перспективные туристские направления </vt:lpstr>
      <vt:lpstr>Что надо делать предприятиям  НХП, чтобы войти в ФЦП 2019-2025?</vt:lpstr>
      <vt:lpstr>Что надо делать предприятиям  НХП, чтобы войти в ФЦП 2019-2025?</vt:lpstr>
      <vt:lpstr>Что еще надо включить в концепцию ФЦП? </vt:lpstr>
      <vt:lpstr>Платонова Наталья Алексеевна   РГУТИС  (985) 774 32 70  Prorektor_nir@mail.ru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2017-02-15T18:53:34Z</dcterms:created>
  <dcterms:modified xsi:type="dcterms:W3CDTF">2017-12-13T21:01:06Z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